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f1d7aff453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f1d7aff453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f1d7aff453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f1d7aff453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f1d7aff453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f1d7aff453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1d7aff453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f1d7aff453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f1d7aff453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f1d7aff453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1d7aff453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f1d7aff453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>
                <a:solidFill>
                  <a:schemeClr val="dk1"/>
                </a:solidFill>
              </a:rPr>
              <a:t>El momento crítico ocurre si ese archivo intenta ejecutarse. En el instante exacto en que el intruso le pide al procesador dar su primer paso, nuestro Escudo en el Ring-0 interviene. Congelamos el proceso por completo. Lo zombificamos. El atacante queda en estado de estasis, paralizado a nivel de hardware antes de que su primera línea de código logre ejecutarse.</a:t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>
                <a:solidFill>
                  <a:schemeClr val="dk1"/>
                </a:solidFill>
              </a:rPr>
              <a:t>Mientras el intruso está congelado, entra nuestra unidad de inteligencia, el Laboratorio YARA. Escaneamos su mente, leemos su código en la memoria RAM buscando armas ocultas o herramientas de espionaje.</a:t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>
                <a:solidFill>
                  <a:schemeClr val="dk1"/>
                </a:solidFill>
              </a:rPr>
              <a:t>El veredicto es binario y automático: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i="1" lang="en">
                <a:solidFill>
                  <a:schemeClr val="dk1"/>
                </a:solidFill>
              </a:rPr>
              <a:t>Si la auditoría determina que es 'Fuego Amigo' o un proceso legítimo, el sistema le otorga Inmunidad de Rebaño. Lo descongelamos en milisegundos y el servidor sigue operando sin que nadie note la interrupción.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i="1" lang="en">
                <a:solidFill>
                  <a:schemeClr val="dk1"/>
                </a:solidFill>
              </a:rPr>
              <a:t>Pero, si nuestro interrogatorio detecta que es un Zero-Day, una ciberarma oculta que intentaba cobrar vida... aplicamos la guillotina. El sistema envía una orden de aniquilación implacable. El proceso es destruido sin haber consumido un solo recurso del servidor.</a:t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>
                <a:solidFill>
                  <a:schemeClr val="dk1"/>
                </a:solidFill>
              </a:rPr>
              <a:t>El ataque no se mitiga; el ataque, militarmente, jamás llegó a existir.</a:t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f1d7aff453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f1d7aff453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f1d7aff453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f1d7aff453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f1d7aff453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f1d7aff453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f1d7aff453_0_1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f1d7aff453_0_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f1d7aff453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f1d7aff453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efe4580c80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efe4580c80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f1d7aff453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f1d7aff453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efe4580c80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efe4580c80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f1d7aff453_0_2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f1d7aff453_0_2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efe4580c80_0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efe4580c80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1d7aff453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f1d7aff453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1d7aff453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1d7aff453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1d7aff453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f1d7aff453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1d7aff453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f1d7aff453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1d7aff453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f1d7aff453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efe4580c80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efe4580c80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f1d7aff453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f1d7aff453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2" name="Google Shape;52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" name="Google Shape;36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" name="Google Shape;37;p7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4" name="Google Shape;44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5" name="Google Shape;45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6" name="Google Shape;46;p9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9" name="Google Shape;49;p10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/>
          <p:nvPr/>
        </p:nvSpPr>
        <p:spPr>
          <a:xfrm>
            <a:off x="0" y="0"/>
            <a:ext cx="9144000" cy="1749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" name="Google Shape;9;p1"/>
          <p:cNvSpPr/>
          <p:nvPr/>
        </p:nvSpPr>
        <p:spPr>
          <a:xfrm>
            <a:off x="0" y="240875"/>
            <a:ext cx="9144000" cy="123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1"/>
          <p:cNvSpPr/>
          <p:nvPr/>
        </p:nvSpPr>
        <p:spPr>
          <a:xfrm>
            <a:off x="0" y="4809475"/>
            <a:ext cx="9144000" cy="150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1"/>
          <p:cNvSpPr/>
          <p:nvPr/>
        </p:nvSpPr>
        <p:spPr>
          <a:xfrm>
            <a:off x="0" y="4931389"/>
            <a:ext cx="9144000" cy="2121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" name="Google Shape;12;p1" title="logo-brios-cyber-defense-h2.jpg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8234900" y="295525"/>
            <a:ext cx="909098" cy="33397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"/>
          <p:cNvSpPr txBox="1"/>
          <p:nvPr/>
        </p:nvSpPr>
        <p:spPr>
          <a:xfrm>
            <a:off x="2081400" y="4886375"/>
            <a:ext cx="4981200" cy="2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BRIOS CYBER SECURITY - BRIOS.COM.UY</a:t>
            </a:r>
            <a:endParaRPr sz="900">
              <a:solidFill>
                <a:schemeClr val="dk1"/>
              </a:solidFill>
            </a:endParaRPr>
          </a:p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270550" y="33484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Defensa Activa de Infraestructura Crítica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61" name="Google Shape;61;p13" title="logo-brios-cyber-defense-h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3200" y="744575"/>
            <a:ext cx="6337599" cy="2328226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 Escudo de Hardware (XDP)</a:t>
            </a:r>
            <a:endParaRPr/>
          </a:p>
        </p:txBody>
      </p:sp>
      <p:sp>
        <p:nvSpPr>
          <p:cNvPr id="132" name="Google Shape;132;p22"/>
          <p:cNvSpPr txBox="1"/>
          <p:nvPr>
            <p:ph idx="1" type="body"/>
          </p:nvPr>
        </p:nvSpPr>
        <p:spPr>
          <a:xfrm>
            <a:off x="311700" y="1152475"/>
            <a:ext cx="2805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"/>
              <a:t>Escudo a nivel de </a:t>
            </a:r>
            <a:r>
              <a:rPr lang="en"/>
              <a:t>Hardware: Control total en capa 3 a </a:t>
            </a:r>
            <a:r>
              <a:rPr lang="en"/>
              <a:t>máxima</a:t>
            </a:r>
            <a:r>
              <a:rPr lang="en"/>
              <a:t> velocidad teórica.</a:t>
            </a:r>
            <a:endParaRPr/>
          </a:p>
          <a:p>
            <a:pPr indent="-293211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Char char="●"/>
            </a:pPr>
            <a:r>
              <a:rPr lang="en"/>
              <a:t>Mitigación de ataques volumétricos (DDoS). Fulmina IPs hostiles directamente en la tarjeta de red física, sin consumir CPU del servidor.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2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4" name="Google Shape;134;p22" title="Captura desde 2026-06-29 18-03-1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69100" y="1170125"/>
            <a:ext cx="5722500" cy="24349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 Barricada Estructural LSM</a:t>
            </a:r>
            <a:endParaRPr/>
          </a:p>
        </p:txBody>
      </p:sp>
      <p:sp>
        <p:nvSpPr>
          <p:cNvPr id="140" name="Google Shape;140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Módulo LSM: El Candado del Sistema.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Engranajes del Kernel bloqueados (KMOD, USERNS, AF_ALG).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Le quita el poder incluso al usuario ROOT. Impide inyección de módulos (Rootkits), manipulación de criptografía y evasión de contenedores.</a:t>
            </a:r>
            <a:endParaRPr/>
          </a:p>
        </p:txBody>
      </p:sp>
      <p:sp>
        <p:nvSpPr>
          <p:cNvPr id="141" name="Google Shape;141;p23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 Guillotina Anti-Fileless</a:t>
            </a:r>
            <a:endParaRPr/>
          </a:p>
        </p:txBody>
      </p:sp>
      <p:sp>
        <p:nvSpPr>
          <p:cNvPr id="147" name="Google Shape;147;p24"/>
          <p:cNvSpPr txBox="1"/>
          <p:nvPr>
            <p:ph idx="1" type="body"/>
          </p:nvPr>
        </p:nvSpPr>
        <p:spPr>
          <a:xfrm>
            <a:off x="311700" y="1152475"/>
            <a:ext cx="2782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Exec Shield: Neutralización de Ataques en RAM.</a:t>
            </a:r>
            <a:endParaRPr sz="1700"/>
          </a:p>
          <a:p>
            <a:pPr indent="-2921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lang="en" sz="1700"/>
              <a:t>Detecta y destruye ataques "Living off the Land" y binarios volátiles antes de que el procesador ejecute su primera instrucción.</a:t>
            </a:r>
            <a:endParaRPr sz="17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700"/>
          </a:p>
        </p:txBody>
      </p:sp>
      <p:sp>
        <p:nvSpPr>
          <p:cNvPr id="148" name="Google Shape;148;p24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9" name="Google Shape;149;p24" title="Captura desde 2026-06-29 18-05-0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46300" y="1170125"/>
            <a:ext cx="5745300" cy="2052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Cazador de Persistencia (FIM)</a:t>
            </a:r>
            <a:endParaRPr/>
          </a:p>
        </p:txBody>
      </p:sp>
      <p:sp>
        <p:nvSpPr>
          <p:cNvPr id="155" name="Google Shape;155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Radar de Integridad de Archivos.</a:t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700"/>
              <a:t>Vigila rutas críticas mediante la API fanotify del Kernel. Detecta modificaciones silenciosas de configuraciones o binarios.</a:t>
            </a:r>
            <a:endParaRPr sz="1700"/>
          </a:p>
        </p:txBody>
      </p:sp>
      <p:pic>
        <p:nvPicPr>
          <p:cNvPr id="156" name="Google Shape;156;p25" title="futuristic-digital-radar-interface-data-260nw-2745762921-convertido-de-webp.jpeg"/>
          <p:cNvPicPr preferRelativeResize="0"/>
          <p:nvPr/>
        </p:nvPicPr>
        <p:blipFill rotWithShape="1">
          <a:blip r:embed="rId3">
            <a:alphaModFix/>
          </a:blip>
          <a:srcRect b="7561" l="0" r="0" t="0"/>
          <a:stretch/>
        </p:blipFill>
        <p:spPr>
          <a:xfrm>
            <a:off x="5477250" y="1152475"/>
            <a:ext cx="3290900" cy="1232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5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Laboratorio Heurístico YARA</a:t>
            </a:r>
            <a:endParaRPr/>
          </a:p>
        </p:txBody>
      </p:sp>
      <p:sp>
        <p:nvSpPr>
          <p:cNvPr id="163" name="Google Shape;163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Análisis Profundo al Vuelo (Fast-Mode)</a:t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/>
              <a:t>Escanea el interior de los archivos en milisegundos buscando fragmentos de código malicioso. </a:t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700"/>
              <a:t>Aplicación de Actualización en RAM para actualizar inteligencia sin reiniciar servidores y con propagación a toda la flota.</a:t>
            </a:r>
            <a:endParaRPr sz="1700"/>
          </a:p>
        </p:txBody>
      </p:sp>
      <p:sp>
        <p:nvSpPr>
          <p:cNvPr id="164" name="Google Shape;164;p26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Protocolo Zero-Trust (Freeze-and-Dump)</a:t>
            </a:r>
            <a:endParaRPr/>
          </a:p>
        </p:txBody>
      </p:sp>
      <p:sp>
        <p:nvSpPr>
          <p:cNvPr id="170" name="Google Shape;170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Protocolo de Congelamiento Absoluto.</a:t>
            </a:r>
            <a:endParaRPr sz="1700"/>
          </a:p>
          <a:p>
            <a:pPr indent="-336550" lvl="0" marL="457200" rtl="0" algn="l">
              <a:spcBef>
                <a:spcPts val="120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El activo más valioso. Si el escaneo da positivo, el atacante es decapitado sin haber consumido un solo recurso.</a:t>
            </a:r>
            <a:endParaRPr sz="170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-336550" lvl="0" marL="457200" rtl="0" algn="l">
              <a:spcBef>
                <a:spcPts val="120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Marcado Táctico (Tagging): Todo archivo nuevo o modificado es considerado "Sucio" por defecto bajo la doctrina de Confianza Cero.</a:t>
            </a:r>
            <a:endParaRPr sz="170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-336550" lvl="0" marL="457200" rtl="0" algn="l">
              <a:spcBef>
                <a:spcPts val="120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Triaje Automatizado (Vida o Muerte): Interrogatorio heurístico en RAM (Motor YARA). Resulta en inmunidad diplomática o decapitación inmediata.</a:t>
            </a:r>
            <a:endParaRPr sz="1700"/>
          </a:p>
        </p:txBody>
      </p:sp>
      <p:sp>
        <p:nvSpPr>
          <p:cNvPr id="171" name="Google Shape;171;p27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Maniobras y Fuego Real</a:t>
            </a:r>
            <a:endParaRPr/>
          </a:p>
        </p:txBody>
      </p:sp>
      <p:sp>
        <p:nvSpPr>
          <p:cNvPr id="177" name="Google Shape;177;p28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78" name="Google Shape;178;p28" title="Captura desde 2026-06-29 18-23-3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2226" y="1017725"/>
            <a:ext cx="5939551" cy="363965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8"/>
          <p:cNvSpPr txBox="1"/>
          <p:nvPr/>
        </p:nvSpPr>
        <p:spPr>
          <a:xfrm>
            <a:off x="190700" y="1599300"/>
            <a:ext cx="1330500" cy="13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Vigilancia</a:t>
            </a:r>
            <a:endParaRPr sz="15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d</a:t>
            </a:r>
            <a:r>
              <a:rPr lang="en" sz="1500">
                <a:solidFill>
                  <a:schemeClr val="dk2"/>
                </a:solidFill>
              </a:rPr>
              <a:t>e</a:t>
            </a:r>
            <a:endParaRPr sz="15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archivos</a:t>
            </a:r>
            <a:endParaRPr sz="1500">
              <a:solidFill>
                <a:schemeClr val="dk2"/>
              </a:solidFill>
            </a:endParaRPr>
          </a:p>
        </p:txBody>
      </p:sp>
      <p:sp>
        <p:nvSpPr>
          <p:cNvPr id="180" name="Google Shape;180;p28"/>
          <p:cNvSpPr txBox="1"/>
          <p:nvPr/>
        </p:nvSpPr>
        <p:spPr>
          <a:xfrm>
            <a:off x="7541775" y="1599300"/>
            <a:ext cx="1330500" cy="16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Monitoreo de Honeytokens</a:t>
            </a:r>
            <a:endParaRPr sz="1500">
              <a:solidFill>
                <a:schemeClr val="dk2"/>
              </a:solidFill>
            </a:endParaRPr>
          </a:p>
        </p:txBody>
      </p:sp>
      <p:sp>
        <p:nvSpPr>
          <p:cNvPr id="181" name="Google Shape;181;p28"/>
          <p:cNvSpPr txBox="1"/>
          <p:nvPr/>
        </p:nvSpPr>
        <p:spPr>
          <a:xfrm>
            <a:off x="7622800" y="3162850"/>
            <a:ext cx="1330500" cy="11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Volcados de RAM y RED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Laboratorio Forense RAM y RED</a:t>
            </a:r>
            <a:endParaRPr/>
          </a:p>
        </p:txBody>
      </p:sp>
      <p:sp>
        <p:nvSpPr>
          <p:cNvPr id="187" name="Google Shape;187;p29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8" name="Google Shape;18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3338" y="1017725"/>
            <a:ext cx="5777326" cy="371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Brios Vanguard: agentes en Capa 7</a:t>
            </a:r>
            <a:endParaRPr/>
          </a:p>
        </p:txBody>
      </p:sp>
      <p:sp>
        <p:nvSpPr>
          <p:cNvPr id="194" name="Google Shape;194;p30"/>
          <p:cNvSpPr txBox="1"/>
          <p:nvPr>
            <p:ph idx="1" type="body"/>
          </p:nvPr>
        </p:nvSpPr>
        <p:spPr>
          <a:xfrm>
            <a:off x="311700" y="1152475"/>
            <a:ext cx="8520600" cy="101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Vanguard y Vanguard</a:t>
            </a:r>
            <a:r>
              <a:rPr b="1" lang="en" sz="1700"/>
              <a:t>+</a:t>
            </a:r>
            <a:endParaRPr b="1" sz="17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700"/>
              <a:t>Creado para entornos shared hosting. No tenemos competencia</a:t>
            </a:r>
            <a:endParaRPr sz="1700"/>
          </a:p>
        </p:txBody>
      </p:sp>
      <p:sp>
        <p:nvSpPr>
          <p:cNvPr id="195" name="Google Shape;195;p30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6" name="Google Shape;196;p30"/>
          <p:cNvSpPr txBox="1"/>
          <p:nvPr/>
        </p:nvSpPr>
        <p:spPr>
          <a:xfrm>
            <a:off x="3115500" y="2299125"/>
            <a:ext cx="2913000" cy="172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">
                <a:solidFill>
                  <a:schemeClr val="lt1"/>
                </a:solidFill>
              </a:rPr>
              <a:t>Vigilancia de archivos</a:t>
            </a:r>
            <a:endParaRPr>
              <a:solidFill>
                <a:schemeClr val="lt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">
                <a:solidFill>
                  <a:schemeClr val="lt1"/>
                </a:solidFill>
              </a:rPr>
              <a:t>Inserción de señuelos</a:t>
            </a:r>
            <a:endParaRPr>
              <a:solidFill>
                <a:schemeClr val="lt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">
                <a:solidFill>
                  <a:schemeClr val="lt1"/>
                </a:solidFill>
              </a:rPr>
              <a:t>WAF ultrarrápido</a:t>
            </a:r>
            <a:endParaRPr>
              <a:solidFill>
                <a:schemeClr val="lt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">
                <a:solidFill>
                  <a:schemeClr val="lt1"/>
                </a:solidFill>
              </a:rPr>
              <a:t>Escudo YARA</a:t>
            </a:r>
            <a:endParaRPr>
              <a:solidFill>
                <a:schemeClr val="lt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">
                <a:solidFill>
                  <a:schemeClr val="lt1"/>
                </a:solidFill>
              </a:rPr>
              <a:t>WASM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Vanguard+ (WASM): Protección en Territorio Enemigo.</a:t>
            </a:r>
            <a:endParaRPr/>
          </a:p>
        </p:txBody>
      </p:sp>
      <p:sp>
        <p:nvSpPr>
          <p:cNvPr id="202" name="Google Shape;202;p31"/>
          <p:cNvSpPr txBox="1"/>
          <p:nvPr>
            <p:ph idx="1" type="body"/>
          </p:nvPr>
        </p:nvSpPr>
        <p:spPr>
          <a:xfrm>
            <a:off x="311700" y="959025"/>
            <a:ext cx="8520600" cy="6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Extender la seguridad fuera del servidor militar, directamente hacia el navegador del personal que accede a los sistemas.</a:t>
            </a:r>
            <a:endParaRPr/>
          </a:p>
        </p:txBody>
      </p:sp>
      <p:sp>
        <p:nvSpPr>
          <p:cNvPr id="203" name="Google Shape;203;p31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4" name="Google Shape;204;p31" title="Vanguard-plu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2508" y="1634020"/>
            <a:ext cx="3218975" cy="312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>
            <p:ph type="ctrTitle"/>
          </p:nvPr>
        </p:nvSpPr>
        <p:spPr>
          <a:xfrm>
            <a:off x="118225" y="295525"/>
            <a:ext cx="8520600" cy="92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31230"/>
              <a:buNone/>
            </a:pPr>
            <a:r>
              <a:rPr lang="en" sz="3170">
                <a:solidFill>
                  <a:schemeClr val="lt1"/>
                </a:solidFill>
              </a:rPr>
              <a:t>Ecosistema Brios</a:t>
            </a:r>
            <a:endParaRPr sz="317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51031"/>
              <a:buNone/>
            </a:pPr>
            <a:r>
              <a:rPr lang="en" sz="1940">
                <a:solidFill>
                  <a:schemeClr val="lt1"/>
                </a:solidFill>
              </a:rPr>
              <a:t>Nuestros Sistemas de defensa garantizan Soberanía Táctica Cibernética:</a:t>
            </a:r>
            <a:endParaRPr sz="1940">
              <a:solidFill>
                <a:schemeClr val="lt1"/>
              </a:solidFill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612650" y="1850275"/>
            <a:ext cx="3959400" cy="20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</a:rPr>
              <a:t>Agentes</a:t>
            </a:r>
            <a:endParaRPr sz="17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lt1"/>
              </a:solidFill>
            </a:endParaRPr>
          </a:p>
          <a:p>
            <a:pPr indent="-336550" lvl="0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</a:pPr>
            <a:r>
              <a:rPr lang="en" sz="1700">
                <a:solidFill>
                  <a:schemeClr val="lt1"/>
                </a:solidFill>
              </a:rPr>
              <a:t>Guardian</a:t>
            </a:r>
            <a:endParaRPr sz="1700">
              <a:solidFill>
                <a:schemeClr val="lt1"/>
              </a:solidFill>
            </a:endParaRPr>
          </a:p>
          <a:p>
            <a:pPr indent="-336550" lvl="0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</a:pPr>
            <a:r>
              <a:rPr lang="en" sz="1700">
                <a:solidFill>
                  <a:schemeClr val="lt1"/>
                </a:solidFill>
              </a:rPr>
              <a:t>Vanguard</a:t>
            </a:r>
            <a:endParaRPr sz="1700">
              <a:solidFill>
                <a:schemeClr val="lt1"/>
              </a:solidFill>
            </a:endParaRPr>
          </a:p>
          <a:p>
            <a:pPr indent="-336550" lvl="0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</a:pPr>
            <a:r>
              <a:rPr lang="en" sz="1700">
                <a:solidFill>
                  <a:schemeClr val="lt1"/>
                </a:solidFill>
              </a:rPr>
              <a:t>Vanguard </a:t>
            </a:r>
            <a:r>
              <a:rPr b="1" lang="en" sz="1700">
                <a:solidFill>
                  <a:schemeClr val="lt1"/>
                </a:solidFill>
              </a:rPr>
              <a:t>+</a:t>
            </a:r>
            <a:endParaRPr b="1" sz="1700">
              <a:solidFill>
                <a:schemeClr val="lt1"/>
              </a:solidFill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771175" y="1850275"/>
            <a:ext cx="4300200" cy="20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</a:rPr>
              <a:t>Infraestructura</a:t>
            </a:r>
            <a:endParaRPr sz="17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lt1"/>
              </a:solidFill>
            </a:endParaRPr>
          </a:p>
          <a:p>
            <a:pPr indent="-336550" lvl="0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</a:pPr>
            <a:r>
              <a:rPr lang="en" sz="1700">
                <a:solidFill>
                  <a:schemeClr val="lt1"/>
                </a:solidFill>
              </a:rPr>
              <a:t>Centro de Operaciones</a:t>
            </a:r>
            <a:endParaRPr sz="1700">
              <a:solidFill>
                <a:schemeClr val="lt1"/>
              </a:solidFill>
            </a:endParaRPr>
          </a:p>
          <a:p>
            <a:pPr indent="-336550" lvl="0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</a:pPr>
            <a:r>
              <a:rPr lang="en" sz="1700">
                <a:solidFill>
                  <a:schemeClr val="lt1"/>
                </a:solidFill>
              </a:rPr>
              <a:t>Red-Team</a:t>
            </a:r>
            <a:endParaRPr sz="1700">
              <a:solidFill>
                <a:schemeClr val="lt1"/>
              </a:solidFill>
            </a:endParaRPr>
          </a:p>
          <a:p>
            <a:pPr indent="-336550" lvl="0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</a:pPr>
            <a:r>
              <a:rPr lang="en" sz="1700">
                <a:solidFill>
                  <a:schemeClr val="lt1"/>
                </a:solidFill>
              </a:rPr>
              <a:t>Centro de Inteligencia</a:t>
            </a:r>
            <a:endParaRPr sz="1700">
              <a:solidFill>
                <a:schemeClr val="lt1"/>
              </a:solidFill>
            </a:endParaRPr>
          </a:p>
        </p:txBody>
      </p:sp>
      <p:sp>
        <p:nvSpPr>
          <p:cNvPr id="70" name="Google Shape;70;p14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Vanguard+ (WASM): Protección en Territorio Enemigo.</a:t>
            </a:r>
            <a:endParaRPr/>
          </a:p>
        </p:txBody>
      </p:sp>
      <p:sp>
        <p:nvSpPr>
          <p:cNvPr id="210" name="Google Shape;210;p32"/>
          <p:cNvSpPr txBox="1"/>
          <p:nvPr>
            <p:ph idx="1" type="body"/>
          </p:nvPr>
        </p:nvSpPr>
        <p:spPr>
          <a:xfrm>
            <a:off x="311700" y="959025"/>
            <a:ext cx="8520600" cy="6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Extender la seguridad fuera del servidor militar, directamente hacia el navegador del personal que accede a los sistemas.</a:t>
            </a:r>
            <a:endParaRPr/>
          </a:p>
        </p:txBody>
      </p:sp>
      <p:sp>
        <p:nvSpPr>
          <p:cNvPr id="211" name="Google Shape;211;p32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12" name="Google Shape;212;p32" title="Vanguard-plus-alerta-en-SOC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875" y="2033838"/>
            <a:ext cx="9001125" cy="179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 CENTRO DE MANDO Y CONTROL (SOC)</a:t>
            </a:r>
            <a:endParaRPr/>
          </a:p>
        </p:txBody>
      </p:sp>
      <p:sp>
        <p:nvSpPr>
          <p:cNvPr id="218" name="Google Shape;218;p33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19" name="Google Shape;21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862" y="1082625"/>
            <a:ext cx="7688276" cy="3674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WAR ROOM</a:t>
            </a:r>
            <a:endParaRPr/>
          </a:p>
        </p:txBody>
      </p:sp>
      <p:sp>
        <p:nvSpPr>
          <p:cNvPr id="225" name="Google Shape;225;p34"/>
          <p:cNvSpPr txBox="1"/>
          <p:nvPr>
            <p:ph idx="1" type="body"/>
          </p:nvPr>
        </p:nvSpPr>
        <p:spPr>
          <a:xfrm>
            <a:off x="311700" y="1315475"/>
            <a:ext cx="2327100" cy="325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War Room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Agrupa incidentes, limpia el ruido visual y permite a los oficiales gestionar la crisis desde un único panel centralizado.</a:t>
            </a:r>
            <a:endParaRPr/>
          </a:p>
        </p:txBody>
      </p:sp>
      <p:sp>
        <p:nvSpPr>
          <p:cNvPr id="226" name="Google Shape;226;p34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27" name="Google Shape;227;p34" title="Captura desde 2026-06-29 16-56-04.png"/>
          <p:cNvPicPr preferRelativeResize="0"/>
          <p:nvPr/>
        </p:nvPicPr>
        <p:blipFill rotWithShape="1">
          <a:blip r:embed="rId3">
            <a:alphaModFix/>
          </a:blip>
          <a:srcRect b="0" l="5087" r="0" t="15605"/>
          <a:stretch/>
        </p:blipFill>
        <p:spPr>
          <a:xfrm>
            <a:off x="2638800" y="1212431"/>
            <a:ext cx="6303974" cy="31516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20"/>
              <a:t>RESUMEN</a:t>
            </a:r>
            <a:endParaRPr sz="1720"/>
          </a:p>
        </p:txBody>
      </p:sp>
      <p:sp>
        <p:nvSpPr>
          <p:cNvPr id="233" name="Google Shape;233;p35"/>
          <p:cNvSpPr txBox="1"/>
          <p:nvPr>
            <p:ph idx="1" type="body"/>
          </p:nvPr>
        </p:nvSpPr>
        <p:spPr>
          <a:xfrm>
            <a:off x="2314200" y="1017725"/>
            <a:ext cx="4515600" cy="113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Soberanía Tecnológica Absoluta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Defensa Activa en Profundidad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Continuidad Operativa Garantizada</a:t>
            </a:r>
            <a:endParaRPr sz="1700"/>
          </a:p>
        </p:txBody>
      </p:sp>
      <p:sp>
        <p:nvSpPr>
          <p:cNvPr id="234" name="Google Shape;234;p35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5" name="Google Shape;235;p35"/>
          <p:cNvSpPr txBox="1"/>
          <p:nvPr/>
        </p:nvSpPr>
        <p:spPr>
          <a:xfrm>
            <a:off x="2314200" y="3076750"/>
            <a:ext cx="3460500" cy="16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</a:pPr>
            <a:r>
              <a:rPr lang="en" sz="1700">
                <a:solidFill>
                  <a:schemeClr val="lt1"/>
                </a:solidFill>
              </a:rPr>
              <a:t>100% Libre de IA</a:t>
            </a:r>
            <a:endParaRPr sz="1700">
              <a:solidFill>
                <a:schemeClr val="lt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</a:pPr>
            <a:r>
              <a:rPr lang="en" sz="1700">
                <a:solidFill>
                  <a:schemeClr val="lt1"/>
                </a:solidFill>
              </a:rPr>
              <a:t>100% Codigo propio</a:t>
            </a:r>
            <a:endParaRPr sz="1700">
              <a:solidFill>
                <a:schemeClr val="lt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</a:pPr>
            <a:r>
              <a:rPr lang="en" sz="1700">
                <a:solidFill>
                  <a:schemeClr val="lt1"/>
                </a:solidFill>
              </a:rPr>
              <a:t>100% Industria Uruguaya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236" name="Google Shape;236;p35"/>
          <p:cNvSpPr txBox="1"/>
          <p:nvPr/>
        </p:nvSpPr>
        <p:spPr>
          <a:xfrm>
            <a:off x="340800" y="2463250"/>
            <a:ext cx="8462400" cy="6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chemeClr val="lt1"/>
                </a:solidFill>
              </a:rPr>
              <a:t>BRIOS CYBER SECURITY:</a:t>
            </a:r>
            <a:endParaRPr sz="17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6"/>
          <p:cNvSpPr txBox="1"/>
          <p:nvPr>
            <p:ph type="title"/>
          </p:nvPr>
        </p:nvSpPr>
        <p:spPr>
          <a:xfrm>
            <a:off x="311700" y="3237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Gracias!</a:t>
            </a:r>
            <a:endParaRPr/>
          </a:p>
        </p:txBody>
      </p:sp>
      <p:sp>
        <p:nvSpPr>
          <p:cNvPr id="242" name="Google Shape;242;p36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3" name="Google Shape;243;p36"/>
          <p:cNvSpPr txBox="1"/>
          <p:nvPr/>
        </p:nvSpPr>
        <p:spPr>
          <a:xfrm>
            <a:off x="1980450" y="1387050"/>
            <a:ext cx="5183100" cy="11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Alcanzar </a:t>
            </a:r>
            <a:r>
              <a:rPr lang="en" sz="1800">
                <a:solidFill>
                  <a:schemeClr val="lt1"/>
                </a:solidFill>
              </a:rPr>
              <a:t>un nivel de seguridad implica previsión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En BRIOS tenemos las herramientas. 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ctrTitle"/>
          </p:nvPr>
        </p:nvSpPr>
        <p:spPr>
          <a:xfrm>
            <a:off x="311700" y="744575"/>
            <a:ext cx="8520600" cy="103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80">
                <a:solidFill>
                  <a:schemeClr val="lt1"/>
                </a:solidFill>
              </a:rPr>
              <a:t>La Evolución de la Amenaza.</a:t>
            </a:r>
            <a:endParaRPr sz="3380">
              <a:solidFill>
                <a:schemeClr val="lt1"/>
              </a:solidFill>
            </a:endParaRPr>
          </a:p>
        </p:txBody>
      </p:sp>
      <p:sp>
        <p:nvSpPr>
          <p:cNvPr id="76" name="Google Shape;76;p15"/>
          <p:cNvSpPr txBox="1"/>
          <p:nvPr>
            <p:ph idx="1" type="subTitle"/>
          </p:nvPr>
        </p:nvSpPr>
        <p:spPr>
          <a:xfrm>
            <a:off x="431875" y="2248575"/>
            <a:ext cx="8520600" cy="137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en" sz="1740">
                <a:solidFill>
                  <a:schemeClr val="lt1"/>
                </a:solidFill>
              </a:rPr>
              <a:t>Los atacantes ya no usan virus en discos duros. El espionaje y el sabotaje moderno ocurren en la memoria volátil y a través de tráfico encriptado, bajo procesos </a:t>
            </a:r>
            <a:r>
              <a:rPr lang="en" sz="1740">
                <a:solidFill>
                  <a:schemeClr val="lt1"/>
                </a:solidFill>
              </a:rPr>
              <a:t>legítimos</a:t>
            </a:r>
            <a:r>
              <a:rPr lang="en" sz="1740">
                <a:solidFill>
                  <a:schemeClr val="lt1"/>
                </a:solidFill>
              </a:rPr>
              <a:t>.</a:t>
            </a:r>
            <a:endParaRPr sz="174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en" sz="1740">
                <a:solidFill>
                  <a:schemeClr val="lt1"/>
                </a:solidFill>
              </a:rPr>
              <a:t>Ataques de </a:t>
            </a:r>
            <a:r>
              <a:rPr lang="en" sz="1740">
                <a:solidFill>
                  <a:schemeClr val="lt1"/>
                </a:solidFill>
              </a:rPr>
              <a:t>día</a:t>
            </a:r>
            <a:r>
              <a:rPr lang="en" sz="1740">
                <a:solidFill>
                  <a:schemeClr val="lt1"/>
                </a:solidFill>
              </a:rPr>
              <a:t> cero en aumento.</a:t>
            </a:r>
            <a:endParaRPr sz="174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t/>
            </a:r>
            <a:endParaRPr sz="1740">
              <a:solidFill>
                <a:schemeClr val="lt1"/>
              </a:solidFill>
            </a:endParaRPr>
          </a:p>
        </p:txBody>
      </p:sp>
      <p:sp>
        <p:nvSpPr>
          <p:cNvPr id="77" name="Google Shape;77;p15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ctrTitle"/>
          </p:nvPr>
        </p:nvSpPr>
        <p:spPr>
          <a:xfrm>
            <a:off x="311700" y="322825"/>
            <a:ext cx="8520600" cy="639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80">
                <a:solidFill>
                  <a:schemeClr val="lt1"/>
                </a:solidFill>
              </a:rPr>
              <a:t>Punto Ciego Operativo.</a:t>
            </a:r>
            <a:endParaRPr sz="3380">
              <a:solidFill>
                <a:schemeClr val="lt1"/>
              </a:solidFill>
            </a:endParaRPr>
          </a:p>
        </p:txBody>
      </p:sp>
      <p:sp>
        <p:nvSpPr>
          <p:cNvPr id="83" name="Google Shape;83;p16"/>
          <p:cNvSpPr txBox="1"/>
          <p:nvPr>
            <p:ph idx="1" type="subTitle"/>
          </p:nvPr>
        </p:nvSpPr>
        <p:spPr>
          <a:xfrm>
            <a:off x="311700" y="40837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</a:rPr>
              <a:t>Las soluciones de mercado operan en "anillos" superficiales</a:t>
            </a:r>
            <a:r>
              <a:rPr lang="en" sz="1100">
                <a:solidFill>
                  <a:schemeClr val="lt1"/>
                </a:solidFill>
              </a:rPr>
              <a:t>. Cuando un ataque es </a:t>
            </a:r>
            <a:r>
              <a:rPr i="1" lang="en" sz="1100">
                <a:solidFill>
                  <a:schemeClr val="lt1"/>
                </a:solidFill>
              </a:rPr>
              <a:t>Fileless</a:t>
            </a:r>
            <a:r>
              <a:rPr lang="en" sz="1100">
                <a:solidFill>
                  <a:schemeClr val="lt1"/>
                </a:solidFill>
              </a:rPr>
              <a:t> (sin archivo) o de Día Cero, las defensas convencionales quedan ciegas.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84" name="Google Shape;84;p16" title="Priv_rings.sv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34176" y="1041225"/>
            <a:ext cx="3739299" cy="26993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 txBox="1"/>
          <p:nvPr/>
        </p:nvSpPr>
        <p:spPr>
          <a:xfrm>
            <a:off x="522200" y="1531675"/>
            <a:ext cx="1752300" cy="17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Qué pasa con un ataque que vive en RAM?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86" name="Google Shape;86;p16"/>
          <p:cNvSpPr txBox="1"/>
          <p:nvPr/>
        </p:nvSpPr>
        <p:spPr>
          <a:xfrm>
            <a:off x="6928725" y="1531675"/>
            <a:ext cx="2082300" cy="23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Qué pasa con un ataque que se origina de un proceso </a:t>
            </a:r>
            <a:r>
              <a:rPr lang="en" sz="1800">
                <a:solidFill>
                  <a:schemeClr val="lt1"/>
                </a:solidFill>
              </a:rPr>
              <a:t>legítimo</a:t>
            </a:r>
            <a:r>
              <a:rPr lang="en" sz="1800">
                <a:solidFill>
                  <a:schemeClr val="lt1"/>
                </a:solidFill>
              </a:rPr>
              <a:t>?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87" name="Google Shape;87;p16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7" title="icono-computacion-nube-que-muestra-almacenamiento-servidor-desconectado_98396-146195.jpg"/>
          <p:cNvPicPr preferRelativeResize="0"/>
          <p:nvPr/>
        </p:nvPicPr>
        <p:blipFill rotWithShape="1">
          <a:blip r:embed="rId3">
            <a:alphaModFix/>
          </a:blip>
          <a:srcRect b="13063" l="0" r="0" t="13548"/>
          <a:stretch/>
        </p:blipFill>
        <p:spPr>
          <a:xfrm>
            <a:off x="2948150" y="1238875"/>
            <a:ext cx="3247701" cy="238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7"/>
          <p:cNvSpPr txBox="1"/>
          <p:nvPr>
            <p:ph type="ctrTitle"/>
          </p:nvPr>
        </p:nvSpPr>
        <p:spPr>
          <a:xfrm>
            <a:off x="311700" y="367450"/>
            <a:ext cx="85206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80">
                <a:solidFill>
                  <a:schemeClr val="lt1"/>
                </a:solidFill>
              </a:rPr>
              <a:t>Soberanía Tecnológica y Confianza Cero.</a:t>
            </a:r>
            <a:endParaRPr sz="3380">
              <a:solidFill>
                <a:schemeClr val="lt1"/>
              </a:solidFill>
            </a:endParaRPr>
          </a:p>
        </p:txBody>
      </p:sp>
      <p:sp>
        <p:nvSpPr>
          <p:cNvPr id="94" name="Google Shape;94;p17"/>
          <p:cNvSpPr txBox="1"/>
          <p:nvPr/>
        </p:nvSpPr>
        <p:spPr>
          <a:xfrm>
            <a:off x="670125" y="1952725"/>
            <a:ext cx="1718400" cy="9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A </a:t>
            </a:r>
            <a:r>
              <a:rPr lang="en" sz="1800">
                <a:solidFill>
                  <a:schemeClr val="lt1"/>
                </a:solidFill>
              </a:rPr>
              <a:t>dónde</a:t>
            </a:r>
            <a:r>
              <a:rPr lang="en" sz="1800">
                <a:solidFill>
                  <a:schemeClr val="lt1"/>
                </a:solidFill>
              </a:rPr>
              <a:t> va la </a:t>
            </a:r>
            <a:r>
              <a:rPr lang="en" sz="1800">
                <a:solidFill>
                  <a:schemeClr val="lt1"/>
                </a:solidFill>
              </a:rPr>
              <a:t>telemetría</a:t>
            </a:r>
            <a:r>
              <a:rPr lang="en" sz="1800">
                <a:solidFill>
                  <a:schemeClr val="lt1"/>
                </a:solidFill>
              </a:rPr>
              <a:t>?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95" name="Google Shape;95;p17"/>
          <p:cNvSpPr txBox="1"/>
          <p:nvPr/>
        </p:nvSpPr>
        <p:spPr>
          <a:xfrm>
            <a:off x="6899125" y="1832100"/>
            <a:ext cx="1884600" cy="14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La vigilancia genera nuevos puntos de fuga</a:t>
            </a:r>
            <a:r>
              <a:rPr lang="en" sz="1800">
                <a:solidFill>
                  <a:schemeClr val="lt1"/>
                </a:solidFill>
              </a:rPr>
              <a:t>?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96" name="Google Shape;96;p17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7" name="Google Shape;97;p17"/>
          <p:cNvSpPr txBox="1"/>
          <p:nvPr>
            <p:ph idx="1" type="subTitle"/>
          </p:nvPr>
        </p:nvSpPr>
        <p:spPr>
          <a:xfrm>
            <a:off x="311700" y="398345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El ejército no puede depender de telemetría enviada a nubes extranjeras. </a:t>
            </a:r>
            <a:br>
              <a:rPr lang="en">
                <a:solidFill>
                  <a:schemeClr val="lt1"/>
                </a:solidFill>
              </a:rPr>
            </a:br>
            <a:r>
              <a:rPr lang="en">
                <a:solidFill>
                  <a:schemeClr val="lt1"/>
                </a:solidFill>
              </a:rPr>
              <a:t>Brios ofrece </a:t>
            </a:r>
            <a:r>
              <a:rPr lang="en">
                <a:solidFill>
                  <a:schemeClr val="accent3"/>
                </a:solidFill>
              </a:rPr>
              <a:t>control total,</a:t>
            </a:r>
            <a:r>
              <a:rPr lang="en">
                <a:solidFill>
                  <a:schemeClr val="lt1"/>
                </a:solidFill>
              </a:rPr>
              <a:t> inteligencia local y capacidad de operar </a:t>
            </a:r>
            <a:r>
              <a:rPr lang="en">
                <a:solidFill>
                  <a:schemeClr val="accent3"/>
                </a:solidFill>
              </a:rPr>
              <a:t>en redes cerradas de máxima seguridad</a:t>
            </a:r>
            <a:endParaRPr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/>
          <p:nvPr>
            <p:ph type="ctrTitle"/>
          </p:nvPr>
        </p:nvSpPr>
        <p:spPr>
          <a:xfrm>
            <a:off x="311700" y="425950"/>
            <a:ext cx="8520600" cy="525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80">
                <a:solidFill>
                  <a:schemeClr val="lt1"/>
                </a:solidFill>
              </a:rPr>
              <a:t>Arsenal Táctico: </a:t>
            </a:r>
            <a:endParaRPr sz="3380">
              <a:solidFill>
                <a:schemeClr val="lt1"/>
              </a:solidFill>
            </a:endParaRPr>
          </a:p>
        </p:txBody>
      </p:sp>
      <p:sp>
        <p:nvSpPr>
          <p:cNvPr id="103" name="Google Shape;103;p18"/>
          <p:cNvSpPr txBox="1"/>
          <p:nvPr>
            <p:ph idx="1" type="subTitle"/>
          </p:nvPr>
        </p:nvSpPr>
        <p:spPr>
          <a:xfrm>
            <a:off x="2498100" y="1669375"/>
            <a:ext cx="4147800" cy="19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0000" lnSpcReduction="10000"/>
          </a:bodyPr>
          <a:lstStyle/>
          <a:p>
            <a:pPr indent="-36068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en" sz="5200">
                <a:solidFill>
                  <a:schemeClr val="lt1"/>
                </a:solidFill>
              </a:rPr>
              <a:t>Brios </a:t>
            </a:r>
            <a:r>
              <a:rPr lang="en" sz="5200">
                <a:solidFill>
                  <a:schemeClr val="lt1"/>
                </a:solidFill>
              </a:rPr>
              <a:t>Guardian </a:t>
            </a:r>
            <a:r>
              <a:rPr lang="en" sz="2836">
                <a:solidFill>
                  <a:schemeClr val="lt1"/>
                </a:solidFill>
              </a:rPr>
              <a:t>(Nucleo)</a:t>
            </a:r>
            <a:endParaRPr sz="2836">
              <a:solidFill>
                <a:schemeClr val="lt1"/>
              </a:solidFill>
            </a:endParaRPr>
          </a:p>
          <a:p>
            <a:pPr indent="-36068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en" sz="5200">
                <a:solidFill>
                  <a:schemeClr val="lt1"/>
                </a:solidFill>
              </a:rPr>
              <a:t>Vanguard </a:t>
            </a:r>
            <a:r>
              <a:rPr lang="en">
                <a:solidFill>
                  <a:schemeClr val="lt1"/>
                </a:solidFill>
              </a:rPr>
              <a:t>(Perímetro)</a:t>
            </a:r>
            <a:endParaRPr>
              <a:solidFill>
                <a:schemeClr val="lt1"/>
              </a:solidFill>
            </a:endParaRPr>
          </a:p>
          <a:p>
            <a:pPr indent="-36068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en" sz="5200">
                <a:solidFill>
                  <a:schemeClr val="lt1"/>
                </a:solidFill>
              </a:rPr>
              <a:t>Red-Team </a:t>
            </a:r>
            <a:r>
              <a:rPr lang="en">
                <a:solidFill>
                  <a:schemeClr val="lt1"/>
                </a:solidFill>
              </a:rPr>
              <a:t>(Reserva)</a:t>
            </a:r>
            <a:endParaRPr>
              <a:solidFill>
                <a:schemeClr val="lt1"/>
              </a:solidFill>
            </a:endParaRPr>
          </a:p>
          <a:p>
            <a:pPr indent="-36068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en" sz="5200">
                <a:solidFill>
                  <a:schemeClr val="lt1"/>
                </a:solidFill>
              </a:rPr>
              <a:t>SOC </a:t>
            </a:r>
            <a:r>
              <a:rPr lang="en">
                <a:solidFill>
                  <a:schemeClr val="lt1"/>
                </a:solidFill>
              </a:rPr>
              <a:t>(Centro Táctico)</a:t>
            </a:r>
            <a:endParaRPr sz="5200">
              <a:solidFill>
                <a:schemeClr val="lt1"/>
              </a:solidFill>
            </a:endParaRPr>
          </a:p>
          <a:p>
            <a:pPr indent="-36068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en" sz="5200">
                <a:solidFill>
                  <a:schemeClr val="lt1"/>
                </a:solidFill>
              </a:rPr>
              <a:t>Centro de Inteligencia </a:t>
            </a:r>
            <a:r>
              <a:rPr lang="en">
                <a:solidFill>
                  <a:schemeClr val="lt1"/>
                </a:solidFill>
              </a:rPr>
              <a:t>(Reacción)</a:t>
            </a:r>
            <a:endParaRPr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4" name="Google Shape;104;p18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Brios Guardian: Defensa Profunda en eBPF.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0" name="Google Shape;110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</a:rPr>
              <a:t>24 sistemas de defensa en el kernel.</a:t>
            </a:r>
            <a:endParaRPr sz="17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chemeClr val="lt1"/>
                </a:solidFill>
              </a:rPr>
              <a:t>Capacidades Críticas de Contención y Neutralización:</a:t>
            </a:r>
            <a:endParaRPr b="1" sz="1700">
              <a:solidFill>
                <a:schemeClr val="lt1"/>
              </a:solidFill>
            </a:endParaRPr>
          </a:p>
          <a:p>
            <a:pPr indent="-336550" lvl="0" marL="457200" rtl="0" algn="l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</a:pPr>
            <a:r>
              <a:rPr b="1" lang="en" sz="1700">
                <a:solidFill>
                  <a:schemeClr val="lt1"/>
                </a:solidFill>
              </a:rPr>
              <a:t>Bloqueo de Hardware a Velocidad de Cable (XDP L3)</a:t>
            </a:r>
            <a:endParaRPr b="1"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t/>
            </a:r>
            <a:endParaRPr b="1"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</a:pPr>
            <a:r>
              <a:rPr b="1" lang="en" sz="1700">
                <a:solidFill>
                  <a:schemeClr val="lt1"/>
                </a:solidFill>
              </a:rPr>
              <a:t>Barricada Estructural Inquebrantable (Módulo LSM)</a:t>
            </a:r>
            <a:endParaRPr sz="1700">
              <a:solidFill>
                <a:schemeClr val="lt1"/>
              </a:solidFill>
            </a:endParaRPr>
          </a:p>
        </p:txBody>
      </p:sp>
      <p:sp>
        <p:nvSpPr>
          <p:cNvPr id="111" name="Google Shape;111;p19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Brios Guardian: Defensa Profunda en eBPF.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7" name="Google Shape;117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/>
              <a:t>24 sistemas de defensa en el kernel.</a:t>
            </a:r>
            <a:endParaRPr sz="17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lt1"/>
                </a:solidFill>
              </a:rPr>
              <a:t>Capacidades Críticas de Contención y Neutralización:</a:t>
            </a:r>
            <a:endParaRPr b="1" sz="1700">
              <a:solidFill>
                <a:schemeClr val="lt1"/>
              </a:solidFill>
            </a:endParaRPr>
          </a:p>
          <a:p>
            <a:pPr indent="-336550" lvl="0" marL="457200" rtl="0" algn="l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</a:pPr>
            <a:r>
              <a:rPr b="1" lang="en" sz="1700"/>
              <a:t>Protocolo de Congelamiento Absoluto (</a:t>
            </a:r>
            <a:r>
              <a:rPr b="1" i="1" lang="en" sz="1700"/>
              <a:t>Freeze-and-Dump</a:t>
            </a:r>
            <a:r>
              <a:rPr b="1" lang="en" sz="1700"/>
              <a:t>)</a:t>
            </a:r>
            <a:endParaRPr b="1"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t/>
            </a:r>
            <a:endParaRPr b="1"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</a:pPr>
            <a:r>
              <a:rPr b="1" lang="en" sz="1700"/>
              <a:t>Aniquilación Profunda de procesos</a:t>
            </a:r>
            <a:endParaRPr sz="1700">
              <a:solidFill>
                <a:schemeClr val="lt1"/>
              </a:solidFill>
            </a:endParaRPr>
          </a:p>
        </p:txBody>
      </p:sp>
      <p:sp>
        <p:nvSpPr>
          <p:cNvPr id="118" name="Google Shape;118;p20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en"/>
              <a:t>Bóvedas de Control de Alta Velocidad.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1"/>
          <p:cNvSpPr txBox="1"/>
          <p:nvPr>
            <p:ph idx="1" type="body"/>
          </p:nvPr>
        </p:nvSpPr>
        <p:spPr>
          <a:xfrm>
            <a:off x="311700" y="1152475"/>
            <a:ext cx="3566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El sistema no consulta bases de datos lentas durante un ataque.</a:t>
            </a:r>
            <a:endParaRPr sz="1700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700"/>
              <a:t>Utiliza mapas de memoria compartida ultrarrápidos inyectados en el Kernel para decisiones en microsegundos.</a:t>
            </a:r>
            <a:endParaRPr sz="1700"/>
          </a:p>
        </p:txBody>
      </p:sp>
      <p:sp>
        <p:nvSpPr>
          <p:cNvPr id="125" name="Google Shape;125;p21"/>
          <p:cNvSpPr txBox="1"/>
          <p:nvPr>
            <p:ph idx="12" type="sldNum"/>
          </p:nvPr>
        </p:nvSpPr>
        <p:spPr>
          <a:xfrm>
            <a:off x="8462333" y="484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6" name="Google Shape;126;p21" title="Captura desde 2026-06-29 17-56-11.png"/>
          <p:cNvPicPr preferRelativeResize="0"/>
          <p:nvPr/>
        </p:nvPicPr>
        <p:blipFill rotWithShape="1">
          <a:blip r:embed="rId3">
            <a:alphaModFix/>
          </a:blip>
          <a:srcRect b="8314" l="27003" r="21416" t="29782"/>
          <a:stretch/>
        </p:blipFill>
        <p:spPr>
          <a:xfrm>
            <a:off x="3815225" y="1022013"/>
            <a:ext cx="5250525" cy="36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